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328" r:id="rId2"/>
    <p:sldId id="256" r:id="rId3"/>
    <p:sldId id="352" r:id="rId4"/>
    <p:sldId id="357" r:id="rId5"/>
    <p:sldId id="331" r:id="rId6"/>
    <p:sldId id="332" r:id="rId7"/>
    <p:sldId id="344" r:id="rId8"/>
    <p:sldId id="354" r:id="rId9"/>
    <p:sldId id="345" r:id="rId10"/>
    <p:sldId id="356" r:id="rId11"/>
    <p:sldId id="355" r:id="rId12"/>
    <p:sldId id="346" r:id="rId13"/>
    <p:sldId id="349" r:id="rId14"/>
    <p:sldId id="341" r:id="rId15"/>
    <p:sldId id="360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30533" y="6142150"/>
            <a:ext cx="4680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3" y="5787319"/>
            <a:ext cx="6553213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04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250BF-A9DD-497E-9A73-ACEBE659F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A7DD04-C9C6-47ED-B52E-CED310644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457068-8E6B-4FC5-BDC3-CD1570DC4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8624-A8C0-4DF9-A95F-8A4C0D536B8C}" type="datetimeFigureOut">
              <a:rPr lang="nl-NL" smtClean="0"/>
              <a:t>2-12-2022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3FC375-C2BB-4EB7-9F29-73780AB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C895F9-2579-4295-8F71-44A10EF1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C51D-5354-4365-9E1C-77EF75F9A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136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Zonde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0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/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3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4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2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36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6120000" y="0"/>
            <a:ext cx="3600000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97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72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2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130533" y="6142150"/>
            <a:ext cx="4680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3" y="5787319"/>
            <a:ext cx="6553213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0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9036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052000" y="1728000"/>
            <a:ext cx="7740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2645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1E201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E201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goals.org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0Puv0Pss33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935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2D8D9-7449-4457-A043-16507D116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66D1C7-1D72-444F-8B8F-31D208E22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3569C8A-9A85-468E-8B5E-802288316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456"/>
            <a:ext cx="12192000" cy="71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AE032E8-3B4F-4421-AD14-8D7BD16B0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0"/>
          <a:stretch/>
        </p:blipFill>
        <p:spPr bwMode="auto">
          <a:xfrm>
            <a:off x="0" y="-166456"/>
            <a:ext cx="2578608" cy="71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34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250C5-7369-435F-ACC7-2EEF2B7D9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Manieren van verduurzamen</a:t>
            </a:r>
          </a:p>
        </p:txBody>
      </p:sp>
      <p:pic>
        <p:nvPicPr>
          <p:cNvPr id="3074" name="Picture 2" descr="What Is Sustainable Development?">
            <a:extLst>
              <a:ext uri="{FF2B5EF4-FFF2-40B4-BE49-F238E27FC236}">
                <a16:creationId xmlns:a16="http://schemas.microsoft.com/office/drawing/2014/main" id="{B2D7BFBD-AB55-4C11-B5F0-59901FACF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18" y="1374325"/>
            <a:ext cx="6311784" cy="505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FE8829E-786D-453D-86C7-941A680BAA35}"/>
              </a:ext>
            </a:extLst>
          </p:cNvPr>
          <p:cNvSpPr txBox="1"/>
          <p:nvPr/>
        </p:nvSpPr>
        <p:spPr>
          <a:xfrm>
            <a:off x="4586711" y="64303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http://www.globalgoals.org/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2057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601D55-CCCC-471D-9C35-039DF60F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Manieren van verduurzamen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130946-FB01-4089-8D74-1F65152EB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912" y="1752294"/>
            <a:ext cx="7740000" cy="662111"/>
          </a:xfrm>
        </p:spPr>
        <p:txBody>
          <a:bodyPr/>
          <a:lstStyle/>
          <a:p>
            <a:pPr indent="0" algn="ctr">
              <a:buNone/>
            </a:pPr>
            <a:r>
              <a:rPr lang="nl-NL" dirty="0"/>
              <a:t> </a:t>
            </a:r>
            <a:r>
              <a:rPr lang="nl-NL" sz="3600" dirty="0"/>
              <a:t>In &amp; Out principe</a:t>
            </a: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FACB3B8-729F-465D-975C-5907793A1B1D}"/>
              </a:ext>
            </a:extLst>
          </p:cNvPr>
          <p:cNvSpPr/>
          <p:nvPr/>
        </p:nvSpPr>
        <p:spPr>
          <a:xfrm>
            <a:off x="4227968" y="2679826"/>
            <a:ext cx="3367889" cy="2381061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/>
              <a:t>Het bedrijf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43CB6347-C7FD-4A2A-9DAB-97FF3F798823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942376" y="3870357"/>
            <a:ext cx="128559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1C0C209-0EDA-4352-B47E-EC7B9FE69952}"/>
              </a:ext>
            </a:extLst>
          </p:cNvPr>
          <p:cNvCxnSpPr>
            <a:cxnSpLocks/>
          </p:cNvCxnSpPr>
          <p:nvPr/>
        </p:nvCxnSpPr>
        <p:spPr>
          <a:xfrm>
            <a:off x="7595857" y="3870356"/>
            <a:ext cx="128559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6F3213AE-DF7B-4B87-ACE7-24C42440F4C6}"/>
              </a:ext>
            </a:extLst>
          </p:cNvPr>
          <p:cNvSpPr txBox="1">
            <a:spLocks/>
          </p:cNvSpPr>
          <p:nvPr/>
        </p:nvSpPr>
        <p:spPr>
          <a:xfrm>
            <a:off x="1470034" y="3539299"/>
            <a:ext cx="1472342" cy="6621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 kern="1200" baseline="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lang="nl-NL" dirty="0"/>
              <a:t> </a:t>
            </a:r>
            <a:r>
              <a:rPr lang="nl-NL" sz="3600" dirty="0"/>
              <a:t>Input</a:t>
            </a:r>
            <a:endParaRPr lang="nl-NL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B49222C0-DEED-49A2-ACF1-1E96CCC2E532}"/>
              </a:ext>
            </a:extLst>
          </p:cNvPr>
          <p:cNvSpPr txBox="1">
            <a:spLocks/>
          </p:cNvSpPr>
          <p:nvPr/>
        </p:nvSpPr>
        <p:spPr>
          <a:xfrm>
            <a:off x="8881449" y="3539300"/>
            <a:ext cx="1566070" cy="6621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 kern="1200" baseline="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lang="nl-NL" sz="3600" dirty="0"/>
              <a:t>Output</a:t>
            </a:r>
            <a:endParaRPr lang="nl-NL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E543998B-3225-46C1-9702-587D0C713F73}"/>
              </a:ext>
            </a:extLst>
          </p:cNvPr>
          <p:cNvSpPr txBox="1">
            <a:spLocks/>
          </p:cNvSpPr>
          <p:nvPr/>
        </p:nvSpPr>
        <p:spPr>
          <a:xfrm>
            <a:off x="1924484" y="5753653"/>
            <a:ext cx="7740000" cy="662111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 kern="1200" baseline="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lang="nl-NL" dirty="0"/>
              <a:t> </a:t>
            </a:r>
            <a:r>
              <a:rPr lang="nl-NL" sz="3600" dirty="0"/>
              <a:t>4R model: </a:t>
            </a:r>
            <a:r>
              <a:rPr lang="nl-NL" sz="3600" dirty="0" err="1"/>
              <a:t>Refuse</a:t>
            </a:r>
            <a:r>
              <a:rPr lang="nl-NL" sz="3600" dirty="0"/>
              <a:t>, </a:t>
            </a:r>
            <a:r>
              <a:rPr lang="nl-NL" sz="3600" dirty="0" err="1"/>
              <a:t>Reduce</a:t>
            </a:r>
            <a:r>
              <a:rPr lang="nl-NL" sz="3600" dirty="0"/>
              <a:t>, </a:t>
            </a:r>
            <a:r>
              <a:rPr lang="nl-NL" sz="3600" dirty="0" err="1"/>
              <a:t>Reuse</a:t>
            </a:r>
            <a:r>
              <a:rPr lang="nl-NL" sz="3600" dirty="0"/>
              <a:t>, Recycle</a:t>
            </a:r>
          </a:p>
          <a:p>
            <a:pPr indent="0" algn="ctr">
              <a:buFont typeface="Arial" panose="020B0604020202020204" pitchFamily="34" charset="0"/>
              <a:buNone/>
            </a:pPr>
            <a:r>
              <a:rPr lang="nl-NL" dirty="0"/>
              <a:t>(weigeren, reduceren, hergebruiken, recyclen)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2231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6AC84-D80D-402A-AD13-14D75E7C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4R Model in de dierverzorging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829E3B-BCC3-4D00-BDF4-D5785C35A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nl-NL" dirty="0"/>
              <a:t>Hoe kan je het 4R model (</a:t>
            </a:r>
            <a:r>
              <a:rPr lang="nl-NL" dirty="0" err="1"/>
              <a:t>refuse</a:t>
            </a:r>
            <a:r>
              <a:rPr lang="nl-NL" dirty="0"/>
              <a:t>, </a:t>
            </a:r>
            <a:r>
              <a:rPr lang="nl-NL" dirty="0" err="1"/>
              <a:t>reduce</a:t>
            </a:r>
            <a:r>
              <a:rPr lang="nl-NL" dirty="0"/>
              <a:t>, </a:t>
            </a:r>
            <a:r>
              <a:rPr lang="nl-NL" dirty="0" err="1"/>
              <a:t>reuse</a:t>
            </a:r>
            <a:r>
              <a:rPr lang="nl-NL" dirty="0"/>
              <a:t> &amp; recycle) toepassen in het werkveld dierverzorging. </a:t>
            </a:r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marL="342900" indent="-342900"/>
            <a:r>
              <a:rPr lang="nl-NL" dirty="0"/>
              <a:t>Schrijf 5 concrete voorbeelden hoe je kan verduurzamen binnen het werkveld dierverzorging.</a:t>
            </a:r>
          </a:p>
          <a:p>
            <a:pPr marL="342900" indent="-342900"/>
            <a:endParaRPr lang="nl-NL" dirty="0"/>
          </a:p>
          <a:p>
            <a:pPr marL="342900" indent="-342900"/>
            <a:endParaRPr lang="nl-NL" dirty="0"/>
          </a:p>
          <a:p>
            <a:pPr marL="342900" indent="-342900"/>
            <a:r>
              <a:rPr lang="nl-NL" dirty="0"/>
              <a:t>Schrijf bij elk voorbeeld of dit </a:t>
            </a:r>
            <a:r>
              <a:rPr lang="nl-NL" dirty="0" err="1"/>
              <a:t>refuse</a:t>
            </a:r>
            <a:r>
              <a:rPr lang="nl-NL" dirty="0"/>
              <a:t>, </a:t>
            </a:r>
            <a:r>
              <a:rPr lang="nl-NL" dirty="0" err="1"/>
              <a:t>reduce</a:t>
            </a:r>
            <a:r>
              <a:rPr lang="nl-NL" dirty="0"/>
              <a:t>, </a:t>
            </a:r>
            <a:r>
              <a:rPr lang="nl-NL" dirty="0" err="1"/>
              <a:t>reuse</a:t>
            </a:r>
            <a:r>
              <a:rPr lang="nl-NL" dirty="0"/>
              <a:t> of recycling is. </a:t>
            </a:r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C89FA787-6844-4D82-835D-43B2C8A955A0}"/>
              </a:ext>
            </a:extLst>
          </p:cNvPr>
          <p:cNvSpPr txBox="1">
            <a:spLocks/>
          </p:cNvSpPr>
          <p:nvPr/>
        </p:nvSpPr>
        <p:spPr>
          <a:xfrm>
            <a:off x="85970" y="5584235"/>
            <a:ext cx="1885950" cy="990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lIns="180000" tIns="180000" rIns="180000" bIns="180000" rtlCol="0">
            <a:normAutofit/>
          </a:bodyPr>
          <a:lstStyle>
            <a:lvl1pPr marL="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 kern="1200" baseline="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lang="nl-NL" sz="3200" dirty="0"/>
              <a:t>10 min</a:t>
            </a:r>
          </a:p>
          <a:p>
            <a:pPr indent="0">
              <a:buFont typeface="Arial" panose="020B0604020202020204" pitchFamily="34" charset="0"/>
              <a:buNone/>
            </a:pPr>
            <a:endParaRPr lang="nl-NL" sz="3200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923CF01-0573-4B27-BD86-392561287AC9}"/>
              </a:ext>
            </a:extLst>
          </p:cNvPr>
          <p:cNvSpPr txBox="1">
            <a:spLocks/>
          </p:cNvSpPr>
          <p:nvPr/>
        </p:nvSpPr>
        <p:spPr>
          <a:xfrm>
            <a:off x="85970" y="2766618"/>
            <a:ext cx="1885950" cy="1495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lIns="180000" tIns="180000" rIns="180000" bIns="180000" rtlCol="0">
            <a:normAutofit/>
          </a:bodyPr>
          <a:lstStyle>
            <a:lvl1pPr marL="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 kern="1200" baseline="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E201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lang="nl-NL" sz="4000" dirty="0"/>
              <a:t>1</a:t>
            </a:r>
          </a:p>
          <a:p>
            <a:pPr indent="0">
              <a:buFont typeface="Arial" panose="020B0604020202020204" pitchFamily="34" charset="0"/>
              <a:buNone/>
            </a:pPr>
            <a:endParaRPr lang="nl-NL" sz="4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9AB8066-CA03-4234-8478-A18B4F0B9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06" y="1504651"/>
            <a:ext cx="1272679" cy="127267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46CB86B-691A-4543-9B59-5232781DE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9" y="4425962"/>
            <a:ext cx="1300951" cy="130095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40C3072-B3C2-4AA1-A47D-A37645D274FD}"/>
              </a:ext>
            </a:extLst>
          </p:cNvPr>
          <p:cNvSpPr/>
          <p:nvPr/>
        </p:nvSpPr>
        <p:spPr>
          <a:xfrm>
            <a:off x="0" y="0"/>
            <a:ext cx="226142" cy="6858000"/>
          </a:xfrm>
          <a:prstGeom prst="rect">
            <a:avLst/>
          </a:prstGeom>
          <a:solidFill>
            <a:srgbClr val="F499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00"/>
                            </p:stCondLst>
                            <p:childTnLst>
                              <p:par>
                                <p:cTn id="10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AD4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C673E-98FF-4183-9621-98EDCD3C3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Lesdoelen</a:t>
            </a:r>
            <a:r>
              <a:rPr lang="en-US" dirty="0"/>
              <a:t> </a:t>
            </a:r>
            <a:r>
              <a:rPr lang="en-US" dirty="0" err="1"/>
              <a:t>behaald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416B73-0EC6-4340-A9D2-7A4FCCCA2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999" y="1728000"/>
            <a:ext cx="8350529" cy="4351338"/>
          </a:xfrm>
        </p:spPr>
        <p:txBody>
          <a:bodyPr/>
          <a:lstStyle/>
          <a:p>
            <a:pPr indent="0">
              <a:buNone/>
            </a:pPr>
            <a:endParaRPr lang="en-US" dirty="0"/>
          </a:p>
          <a:p>
            <a:pPr indent="0">
              <a:buNone/>
            </a:pPr>
            <a:endParaRPr lang="en-US" dirty="0"/>
          </a:p>
          <a:p>
            <a:pPr marL="342900" indent="-342900"/>
            <a:r>
              <a:rPr lang="en-US" dirty="0" err="1"/>
              <a:t>Jij</a:t>
            </a:r>
            <a:r>
              <a:rPr lang="en-US" dirty="0"/>
              <a:t> </a:t>
            </a:r>
            <a:r>
              <a:rPr lang="en-US" dirty="0" err="1"/>
              <a:t>denkt</a:t>
            </a:r>
            <a:r>
              <a:rPr lang="en-US" dirty="0"/>
              <a:t> nu </a:t>
            </a:r>
            <a:r>
              <a:rPr lang="en-US" dirty="0" err="1"/>
              <a:t>verder</a:t>
            </a:r>
            <a:r>
              <a:rPr lang="en-US" dirty="0"/>
              <a:t> dan </a:t>
            </a:r>
            <a:r>
              <a:rPr lang="en-US" dirty="0" err="1"/>
              <a:t>zuinig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besparen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het om </a:t>
            </a:r>
            <a:r>
              <a:rPr lang="en-US" dirty="0" err="1"/>
              <a:t>duurzaamheid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 err="1"/>
              <a:t>Jij</a:t>
            </a:r>
            <a:r>
              <a:rPr lang="en-US" dirty="0"/>
              <a:t> </a:t>
            </a:r>
            <a:r>
              <a:rPr lang="en-US" dirty="0" err="1"/>
              <a:t>begrijpt</a:t>
            </a:r>
            <a:r>
              <a:rPr lang="en-US" dirty="0"/>
              <a:t> nu het in &amp; out </a:t>
            </a:r>
            <a:r>
              <a:rPr lang="en-US" dirty="0" err="1"/>
              <a:t>principe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het 4R model om </a:t>
            </a:r>
            <a:r>
              <a:rPr lang="en-US" dirty="0" err="1"/>
              <a:t>duurzaamheid</a:t>
            </a:r>
            <a:r>
              <a:rPr lang="en-US" dirty="0"/>
              <a:t> toe te </a:t>
            </a:r>
            <a:r>
              <a:rPr lang="en-US" dirty="0" err="1"/>
              <a:t>passen</a:t>
            </a:r>
            <a:r>
              <a:rPr lang="en-US" dirty="0"/>
              <a:t> in </a:t>
            </a:r>
            <a:r>
              <a:rPr lang="en-US" dirty="0" err="1"/>
              <a:t>jou</a:t>
            </a:r>
            <a:r>
              <a:rPr lang="en-US" dirty="0"/>
              <a:t> werk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 err="1"/>
              <a:t>Jij</a:t>
            </a:r>
            <a:r>
              <a:rPr lang="en-US" dirty="0"/>
              <a:t> </a:t>
            </a:r>
            <a:r>
              <a:rPr lang="en-US" dirty="0" err="1"/>
              <a:t>hebt</a:t>
            </a:r>
            <a:r>
              <a:rPr lang="en-US" dirty="0"/>
              <a:t> nu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houvast</a:t>
            </a:r>
            <a:r>
              <a:rPr lang="en-US" dirty="0"/>
              <a:t> met </a:t>
            </a:r>
            <a:r>
              <a:rPr lang="en-US" dirty="0" err="1"/>
              <a:t>betrekking</a:t>
            </a:r>
            <a:r>
              <a:rPr lang="en-US" dirty="0"/>
              <a:t> tot </a:t>
            </a:r>
            <a:r>
              <a:rPr lang="en-US" dirty="0" err="1"/>
              <a:t>omgevingsbewust</a:t>
            </a:r>
            <a:r>
              <a:rPr lang="en-US" dirty="0"/>
              <a:t> </a:t>
            </a:r>
            <a:r>
              <a:rPr lang="en-US" dirty="0" err="1"/>
              <a:t>ondernemen</a:t>
            </a:r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811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9768DB-C374-47E1-8552-467EB20E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Volgende les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B66B9E-E3C3-4A05-86B5-5D5FDEDAC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indent="0">
              <a:buNone/>
            </a:pPr>
            <a:endParaRPr lang="nl-NL" sz="3200" b="1" dirty="0"/>
          </a:p>
          <a:p>
            <a:pPr indent="0">
              <a:buNone/>
            </a:pPr>
            <a:endParaRPr lang="nl-NL" sz="3200" b="1" dirty="0"/>
          </a:p>
          <a:p>
            <a:pPr indent="0">
              <a:buNone/>
            </a:pPr>
            <a:endParaRPr lang="nl-NL" sz="3200" b="1" dirty="0"/>
          </a:p>
          <a:p>
            <a:pPr indent="0">
              <a:buNone/>
            </a:pPr>
            <a:endParaRPr lang="nl-NL" sz="3200" b="1" dirty="0"/>
          </a:p>
          <a:p>
            <a:pPr indent="0">
              <a:buNone/>
            </a:pPr>
            <a:endParaRPr lang="nl-NL" sz="3200" b="1" dirty="0"/>
          </a:p>
          <a:p>
            <a:pPr indent="0">
              <a:buNone/>
            </a:pPr>
            <a:r>
              <a:rPr lang="nl-NL" sz="3200" dirty="0"/>
              <a:t>Dierbedrijven van de toekomst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453AC27-468D-4743-B1E2-7798E85F6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1" y="428625"/>
            <a:ext cx="4905374" cy="327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7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4AC6944-6984-48E7-AF7E-9C9D2A21D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52" y="644435"/>
            <a:ext cx="8429896" cy="31612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36033D0-F06C-472A-AB93-2D0A2C2F1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46073"/>
            <a:ext cx="9144000" cy="2387600"/>
          </a:xfrm>
        </p:spPr>
        <p:txBody>
          <a:bodyPr>
            <a:normAutofit/>
          </a:bodyPr>
          <a:lstStyle/>
          <a:p>
            <a:r>
              <a:rPr lang="en-US" sz="5400" dirty="0" err="1"/>
              <a:t>Innovatie</a:t>
            </a:r>
            <a:r>
              <a:rPr lang="en-US" sz="5400" dirty="0"/>
              <a:t> &amp; </a:t>
            </a:r>
            <a:r>
              <a:rPr lang="en-US" sz="5400" dirty="0" err="1"/>
              <a:t>duurzaamheid</a:t>
            </a:r>
            <a:endParaRPr lang="nl-NL" sz="5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4231C8C-B66E-4EB7-9928-F6E96DC50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5748"/>
            <a:ext cx="9144000" cy="1655762"/>
          </a:xfrm>
        </p:spPr>
        <p:txBody>
          <a:bodyPr/>
          <a:lstStyle/>
          <a:p>
            <a:r>
              <a:rPr lang="en-US" dirty="0"/>
              <a:t>Les 2 – </a:t>
            </a:r>
            <a:r>
              <a:rPr lang="en-US" dirty="0" err="1"/>
              <a:t>Duurzaamheid</a:t>
            </a:r>
            <a:r>
              <a:rPr lang="en-US" dirty="0"/>
              <a:t> in het </a:t>
            </a:r>
            <a:r>
              <a:rPr lang="en-US" dirty="0" err="1"/>
              <a:t>dierbedrijf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496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an een afbeelding zijn van 1 persoon">
            <a:extLst>
              <a:ext uri="{FF2B5EF4-FFF2-40B4-BE49-F238E27FC236}">
                <a16:creationId xmlns:a16="http://schemas.microsoft.com/office/drawing/2014/main" id="{0C0EA1A7-B73C-472D-9572-A8DE0392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256" y="1578154"/>
            <a:ext cx="3800909" cy="389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92A5D47-D370-45A4-8F1C-F61411C69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8" t="53459" r="74281" b="18560"/>
          <a:stretch/>
        </p:blipFill>
        <p:spPr>
          <a:xfrm>
            <a:off x="463462" y="1318695"/>
            <a:ext cx="6156794" cy="42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57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2DF860-FD08-4FA7-86C9-6A895FB4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Duurzaamheid: een definitie?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C9C633-8ED3-4739-AE56-D30095257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544" y="1379657"/>
            <a:ext cx="9317736" cy="5134354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nl-NL" dirty="0">
                <a:latin typeface="Arial Nova Light" panose="020B0304020202020204" pitchFamily="34" charset="0"/>
                <a:cs typeface="Segoe UI" panose="020B0502040204020203" pitchFamily="34" charset="0"/>
              </a:rPr>
              <a:t>duurzaam (</a:t>
            </a:r>
            <a:r>
              <a:rPr lang="nl-NL" dirty="0" err="1">
                <a:latin typeface="Arial Nova Light" panose="020B0304020202020204" pitchFamily="34" charset="0"/>
                <a:cs typeface="Segoe UI" panose="020B0502040204020203" pitchFamily="34" charset="0"/>
              </a:rPr>
              <a:t>bn</a:t>
            </a:r>
            <a:r>
              <a:rPr lang="nl-NL" dirty="0">
                <a:latin typeface="Arial Nova Light" panose="020B0304020202020204" pitchFamily="34" charset="0"/>
                <a:cs typeface="Segoe UI" panose="020B0502040204020203" pitchFamily="34" charset="0"/>
              </a:rPr>
              <a:t>): </a:t>
            </a:r>
            <a:r>
              <a:rPr lang="nl-NL" i="1" dirty="0">
                <a:latin typeface="Arial Nova Light" panose="020B0304020202020204" pitchFamily="34" charset="0"/>
                <a:cs typeface="Segoe UI" panose="020B0502040204020203" pitchFamily="34" charset="0"/>
              </a:rPr>
              <a:t>bestendig, betrouwbaar, degelijk, durabel, gedegen, hecht, houdbaar, proefhoudend, solide, stabiel, standvastig</a:t>
            </a:r>
          </a:p>
          <a:p>
            <a:pPr indent="0">
              <a:buNone/>
            </a:pPr>
            <a:endParaRPr lang="nl-NL" i="1" dirty="0">
              <a:latin typeface="Arial Nova Light" panose="020B0304020202020204" pitchFamily="34" charset="0"/>
              <a:cs typeface="Segoe UI" panose="020B0502040204020203" pitchFamily="34" charset="0"/>
            </a:endParaRPr>
          </a:p>
          <a:p>
            <a:pPr indent="0">
              <a:buNone/>
            </a:pPr>
            <a:endParaRPr lang="nl-NL" i="1" dirty="0">
              <a:latin typeface="Arial Nova Light" panose="020B0304020202020204" pitchFamily="34" charset="0"/>
              <a:cs typeface="Segoe UI" panose="020B0502040204020203" pitchFamily="34" charset="0"/>
            </a:endParaRPr>
          </a:p>
          <a:p>
            <a:pPr indent="0">
              <a:buNone/>
            </a:pPr>
            <a:r>
              <a:rPr lang="nl-NL" dirty="0">
                <a:latin typeface="Arial Nova Light" panose="020B0304020202020204" pitchFamily="34" charset="0"/>
                <a:cs typeface="Segoe UI" panose="020B0502040204020203" pitchFamily="34" charset="0"/>
              </a:rPr>
              <a:t>duurzaam (</a:t>
            </a:r>
            <a:r>
              <a:rPr lang="nl-NL" dirty="0" err="1">
                <a:latin typeface="Arial Nova Light" panose="020B0304020202020204" pitchFamily="34" charset="0"/>
                <a:cs typeface="Segoe UI" panose="020B0502040204020203" pitchFamily="34" charset="0"/>
              </a:rPr>
              <a:t>bn</a:t>
            </a:r>
            <a:r>
              <a:rPr lang="nl-NL" dirty="0">
                <a:latin typeface="Arial Nova Light" panose="020B0304020202020204" pitchFamily="34" charset="0"/>
                <a:cs typeface="Segoe UI" panose="020B0502040204020203" pitchFamily="34" charset="0"/>
              </a:rPr>
              <a:t>): </a:t>
            </a:r>
            <a:r>
              <a:rPr lang="nl-NL" i="1" dirty="0">
                <a:latin typeface="Arial Nova Light" panose="020B0304020202020204" pitchFamily="34" charset="0"/>
                <a:cs typeface="Segoe UI" panose="020B0502040204020203" pitchFamily="34" charset="0"/>
              </a:rPr>
              <a:t>altijddurend, aanhoudend, blijvend, permanent, vast, voortdurend</a:t>
            </a:r>
          </a:p>
          <a:p>
            <a:pPr indent="0">
              <a:buNone/>
            </a:pPr>
            <a:endParaRPr lang="nl-NL" i="1" dirty="0">
              <a:latin typeface="Arial Nova Light" panose="020B0304020202020204" pitchFamily="34" charset="0"/>
              <a:cs typeface="Segoe UI" panose="020B0502040204020203" pitchFamily="34" charset="0"/>
            </a:endParaRPr>
          </a:p>
          <a:p>
            <a:pPr indent="0">
              <a:buNone/>
            </a:pPr>
            <a:endParaRPr lang="nl-NL" i="1" dirty="0">
              <a:latin typeface="Arial Nova Light" panose="020B0304020202020204" pitchFamily="34" charset="0"/>
              <a:cs typeface="Segoe UI" panose="020B0502040204020203" pitchFamily="34" charset="0"/>
            </a:endParaRPr>
          </a:p>
          <a:p>
            <a:pPr indent="0">
              <a:buNone/>
            </a:pPr>
            <a:r>
              <a:rPr lang="nl-NL" dirty="0">
                <a:latin typeface="Arial Nova Light" panose="020B0304020202020204" pitchFamily="34" charset="0"/>
                <a:cs typeface="Segoe UI" panose="020B0502040204020203" pitchFamily="34" charset="0"/>
              </a:rPr>
              <a:t>duurzaamheid (</a:t>
            </a:r>
            <a:r>
              <a:rPr lang="nl-NL" dirty="0" err="1">
                <a:latin typeface="Arial Nova Light" panose="020B0304020202020204" pitchFamily="34" charset="0"/>
                <a:cs typeface="Segoe UI" panose="020B0502040204020203" pitchFamily="34" charset="0"/>
              </a:rPr>
              <a:t>zn</a:t>
            </a:r>
            <a:r>
              <a:rPr lang="nl-NL" dirty="0">
                <a:latin typeface="Arial Nova Light" panose="020B0304020202020204" pitchFamily="34" charset="0"/>
                <a:cs typeface="Segoe UI" panose="020B0502040204020203" pitchFamily="34" charset="0"/>
              </a:rPr>
              <a:t>): </a:t>
            </a:r>
            <a:r>
              <a:rPr lang="nl-NL" i="1" dirty="0">
                <a:latin typeface="Arial Nova Light" panose="020B0304020202020204" pitchFamily="34" charset="0"/>
                <a:cs typeface="Segoe UI" panose="020B0502040204020203" pitchFamily="34" charset="0"/>
              </a:rPr>
              <a:t>consistentie, stabiliteit, evenwichtigheid, bestendigheid</a:t>
            </a:r>
          </a:p>
          <a:p>
            <a:pPr indent="0">
              <a:buNone/>
            </a:pPr>
            <a:endParaRPr lang="nl-NL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0">
              <a:buNone/>
            </a:pPr>
            <a:endParaRPr lang="nl-NL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0">
              <a:buNone/>
            </a:pPr>
            <a:r>
              <a:rPr lang="nl-NL" sz="2800" dirty="0">
                <a:latin typeface="+mj-lt"/>
                <a:cs typeface="Segoe UI" panose="020B0502040204020203" pitchFamily="34" charset="0"/>
              </a:rPr>
              <a:t>Duurzaamheid gaat verder dan besparen en zuinig zijn</a:t>
            </a:r>
          </a:p>
        </p:txBody>
      </p:sp>
    </p:spTree>
    <p:extLst>
      <p:ext uri="{BB962C8B-B14F-4D97-AF65-F5344CB8AC3E}">
        <p14:creationId xmlns:p14="http://schemas.microsoft.com/office/powerpoint/2010/main" val="397137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26ABF3F-68F6-46AD-B5BC-E8D6058FC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Lesprogramma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7567FB9-F9B9-4AA5-8F96-284ABCDE6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 err="1"/>
              <a:t>Manieren</a:t>
            </a:r>
            <a:r>
              <a:rPr lang="en-US" dirty="0"/>
              <a:t> van </a:t>
            </a:r>
            <a:r>
              <a:rPr lang="en-US" dirty="0" err="1"/>
              <a:t>verduurzamen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&amp; out </a:t>
            </a:r>
            <a:r>
              <a:rPr lang="en-US" dirty="0" err="1"/>
              <a:t>principe</a:t>
            </a:r>
            <a:r>
              <a:rPr lang="en-US" dirty="0"/>
              <a:t> – 4R’s Model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Keurmerken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51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068A72-3190-4451-A6B5-65721328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Lesdoelen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676BB6-8A4F-4E6E-9E87-0C64D2E63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en-US" dirty="0"/>
              <a:t>Na </a:t>
            </a:r>
            <a:r>
              <a:rPr lang="en-US" dirty="0" err="1"/>
              <a:t>deze</a:t>
            </a:r>
            <a:r>
              <a:rPr lang="en-US" dirty="0"/>
              <a:t> les:</a:t>
            </a:r>
          </a:p>
          <a:p>
            <a:pPr indent="0">
              <a:buNone/>
            </a:pPr>
            <a:endParaRPr lang="en-US" dirty="0"/>
          </a:p>
          <a:p>
            <a:pPr marL="342900" indent="-342900"/>
            <a:r>
              <a:rPr lang="en-US" dirty="0" err="1"/>
              <a:t>Denk</a:t>
            </a:r>
            <a:r>
              <a:rPr lang="en-US" dirty="0"/>
              <a:t> </a:t>
            </a:r>
            <a:r>
              <a:rPr lang="en-US" dirty="0" err="1"/>
              <a:t>jij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dan </a:t>
            </a:r>
            <a:r>
              <a:rPr lang="en-US" dirty="0" err="1"/>
              <a:t>zuinig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besparen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het om </a:t>
            </a:r>
            <a:r>
              <a:rPr lang="en-US" dirty="0" err="1"/>
              <a:t>duurzaamheid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 err="1"/>
              <a:t>Begrijp</a:t>
            </a:r>
            <a:r>
              <a:rPr lang="en-US" dirty="0"/>
              <a:t> </a:t>
            </a:r>
            <a:r>
              <a:rPr lang="en-US" dirty="0" err="1"/>
              <a:t>jij</a:t>
            </a:r>
            <a:r>
              <a:rPr lang="en-US" dirty="0"/>
              <a:t> het in &amp; out </a:t>
            </a:r>
            <a:r>
              <a:rPr lang="en-US" dirty="0" err="1"/>
              <a:t>principe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het 4R model om </a:t>
            </a:r>
            <a:r>
              <a:rPr lang="en-US" dirty="0" err="1"/>
              <a:t>duurzaamheid</a:t>
            </a:r>
            <a:r>
              <a:rPr lang="en-US" dirty="0"/>
              <a:t> toe te </a:t>
            </a:r>
            <a:r>
              <a:rPr lang="en-US" dirty="0" err="1"/>
              <a:t>passen</a:t>
            </a:r>
            <a:r>
              <a:rPr lang="en-US" dirty="0"/>
              <a:t> in </a:t>
            </a:r>
            <a:r>
              <a:rPr lang="en-US" dirty="0" err="1"/>
              <a:t>jou</a:t>
            </a:r>
            <a:r>
              <a:rPr lang="en-US" dirty="0"/>
              <a:t> werk(veld)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/>
              <a:t>Heb </a:t>
            </a:r>
            <a:r>
              <a:rPr lang="en-US" dirty="0" err="1"/>
              <a:t>jij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houvast</a:t>
            </a:r>
            <a:r>
              <a:rPr lang="en-US" dirty="0"/>
              <a:t> met </a:t>
            </a:r>
            <a:r>
              <a:rPr lang="en-US" dirty="0" err="1"/>
              <a:t>betrekking</a:t>
            </a:r>
            <a:r>
              <a:rPr lang="en-US" dirty="0"/>
              <a:t> tot </a:t>
            </a:r>
            <a:r>
              <a:rPr lang="en-US" dirty="0" err="1"/>
              <a:t>omgevingsbewust</a:t>
            </a:r>
            <a:r>
              <a:rPr lang="en-US" dirty="0"/>
              <a:t> </a:t>
            </a:r>
            <a:r>
              <a:rPr lang="en-US" dirty="0" err="1"/>
              <a:t>ondernemen</a:t>
            </a:r>
            <a:endParaRPr lang="en-US" dirty="0"/>
          </a:p>
          <a:p>
            <a:pPr marL="342900" indent="-342900"/>
            <a:endParaRPr lang="en-US" dirty="0"/>
          </a:p>
          <a:p>
            <a:pPr marL="342900" indent="-342900"/>
            <a:endParaRPr lang="en-US" dirty="0"/>
          </a:p>
          <a:p>
            <a:pPr marL="342900" indent="-342900"/>
            <a:endParaRPr lang="en-US" dirty="0"/>
          </a:p>
          <a:p>
            <a:pPr marL="342900" indent="-342900"/>
            <a:endParaRPr lang="en-US" dirty="0"/>
          </a:p>
          <a:p>
            <a:pPr marL="342900" indent="-34290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5204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1943D9-0590-4392-8AE2-A13777F9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How to save our </a:t>
            </a:r>
            <a:r>
              <a:rPr lang="nl-NL" dirty="0" err="1"/>
              <a:t>planet</a:t>
            </a:r>
            <a:r>
              <a:rPr lang="nl-NL" dirty="0"/>
              <a:t>?</a:t>
            </a:r>
          </a:p>
        </p:txBody>
      </p:sp>
      <p:pic>
        <p:nvPicPr>
          <p:cNvPr id="6" name="Onlinemedia 5" title="How to Save Our Planet">
            <a:hlinkClick r:id="" action="ppaction://media"/>
            <a:extLst>
              <a:ext uri="{FF2B5EF4-FFF2-40B4-BE49-F238E27FC236}">
                <a16:creationId xmlns:a16="http://schemas.microsoft.com/office/drawing/2014/main" id="{3B2655C0-8747-409B-8A97-4393FA77DF1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13139" y="1366887"/>
            <a:ext cx="8786663" cy="494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8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60E20-78A1-41C9-B49E-363BEA70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76000"/>
            <a:ext cx="9036000" cy="1080000"/>
          </a:xfrm>
        </p:spPr>
        <p:txBody>
          <a:bodyPr anchor="t">
            <a:normAutofit/>
          </a:bodyPr>
          <a:lstStyle/>
          <a:p>
            <a:r>
              <a:rPr lang="nl-NL" dirty="0"/>
              <a:t>How to save our </a:t>
            </a:r>
            <a:r>
              <a:rPr lang="nl-NL" dirty="0" err="1"/>
              <a:t>planet</a:t>
            </a:r>
            <a:r>
              <a:rPr lang="nl-NL" dirty="0"/>
              <a:t>?</a:t>
            </a:r>
          </a:p>
        </p:txBody>
      </p:sp>
      <p:pic>
        <p:nvPicPr>
          <p:cNvPr id="2052" name="Picture 4" descr="How to Save Planet Earth | Discover Magazine">
            <a:extLst>
              <a:ext uri="{FF2B5EF4-FFF2-40B4-BE49-F238E27FC236}">
                <a16:creationId xmlns:a16="http://schemas.microsoft.com/office/drawing/2014/main" id="{29F6E399-8238-4775-9626-879C94DC0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7"/>
          <a:stretch/>
        </p:blipFill>
        <p:spPr bwMode="auto">
          <a:xfrm>
            <a:off x="2052000" y="1691351"/>
            <a:ext cx="7740000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19911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60E20-78A1-41C9-B49E-363BEA70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How to save our </a:t>
            </a:r>
            <a:r>
              <a:rPr lang="nl-NL" dirty="0" err="1"/>
              <a:t>planet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1EBF5-BA69-47C8-A197-286A9A881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00" y="1728000"/>
            <a:ext cx="10172412" cy="4351338"/>
          </a:xfrm>
        </p:spPr>
        <p:txBody>
          <a:bodyPr anchor="ctr"/>
          <a:lstStyle/>
          <a:p>
            <a:r>
              <a:rPr lang="nl-NL" dirty="0"/>
              <a:t>Gebruik maken van betaalbare schone energie en verbruik verminderen</a:t>
            </a:r>
          </a:p>
          <a:p>
            <a:endParaRPr lang="nl-NL" dirty="0"/>
          </a:p>
          <a:p>
            <a:r>
              <a:rPr lang="nl-NL" dirty="0"/>
              <a:t>Verbeteren voedselproductie en verlagen vleesconsumptie</a:t>
            </a:r>
          </a:p>
          <a:p>
            <a:endParaRPr lang="nl-NL" dirty="0"/>
          </a:p>
          <a:p>
            <a:r>
              <a:rPr lang="nl-NL" dirty="0"/>
              <a:t>Oceanen duurzaam managen</a:t>
            </a:r>
          </a:p>
          <a:p>
            <a:endParaRPr lang="nl-NL" dirty="0"/>
          </a:p>
          <a:p>
            <a:r>
              <a:rPr lang="nl-NL" dirty="0"/>
              <a:t>Verwilderen van onze planeet</a:t>
            </a:r>
          </a:p>
        </p:txBody>
      </p:sp>
    </p:spTree>
    <p:extLst>
      <p:ext uri="{BB962C8B-B14F-4D97-AF65-F5344CB8AC3E}">
        <p14:creationId xmlns:p14="http://schemas.microsoft.com/office/powerpoint/2010/main" val="1942060114"/>
      </p:ext>
    </p:extLst>
  </p:cSld>
  <p:clrMapOvr>
    <a:masterClrMapping/>
  </p:clrMapOvr>
</p:sld>
</file>

<file path=ppt/theme/theme1.xml><?xml version="1.0" encoding="utf-8"?>
<a:theme xmlns:a="http://schemas.openxmlformats.org/drawingml/2006/main" name="zonecollege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roeneWel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onecollege" id="{FE89B708-0332-4C04-B2F8-D79299224614}" vid="{0F49197E-2EB3-4333-9E07-D04E91F471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zonecollege</Template>
  <TotalTime>1146</TotalTime>
  <Words>328</Words>
  <Application>Microsoft Office PowerPoint</Application>
  <PresentationFormat>Breedbeeld</PresentationFormat>
  <Paragraphs>78</Paragraphs>
  <Slides>15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Arial Nova Light</vt:lpstr>
      <vt:lpstr>Segoe UI</vt:lpstr>
      <vt:lpstr>zonecollege</vt:lpstr>
      <vt:lpstr>PowerPoint-presentatie</vt:lpstr>
      <vt:lpstr>Innovatie &amp; duurzaamheid</vt:lpstr>
      <vt:lpstr>PowerPoint-presentatie</vt:lpstr>
      <vt:lpstr>Duurzaamheid: een definitie?</vt:lpstr>
      <vt:lpstr>Lesprogramma</vt:lpstr>
      <vt:lpstr>Lesdoelen</vt:lpstr>
      <vt:lpstr>How to save our planet?</vt:lpstr>
      <vt:lpstr>How to save our planet?</vt:lpstr>
      <vt:lpstr>How to save our planet?</vt:lpstr>
      <vt:lpstr>PowerPoint-presentatie</vt:lpstr>
      <vt:lpstr>Manieren van verduurzamen</vt:lpstr>
      <vt:lpstr>Manieren van verduurzamen</vt:lpstr>
      <vt:lpstr>4R Model in de dierverzorging</vt:lpstr>
      <vt:lpstr>Lesdoelen behaald?</vt:lpstr>
      <vt:lpstr>Volgende 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Thijs Zonnenberg</dc:creator>
  <cp:lastModifiedBy>Maxime Van Straten</cp:lastModifiedBy>
  <cp:revision>19</cp:revision>
  <dcterms:created xsi:type="dcterms:W3CDTF">2021-10-09T16:51:15Z</dcterms:created>
  <dcterms:modified xsi:type="dcterms:W3CDTF">2022-12-02T07:55:07Z</dcterms:modified>
</cp:coreProperties>
</file>